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DBCB"/>
          </a:solidFill>
        </a:fill>
      </a:tcStyle>
    </a:wholeTbl>
    <a:band2H>
      <a:tcTxStyle b="def" i="def"/>
      <a:tcStyle>
        <a:tcBdr/>
        <a:fill>
          <a:solidFill>
            <a:srgbClr val="FBEE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DBD5"/>
          </a:solidFill>
        </a:fill>
      </a:tcStyle>
    </a:wholeTbl>
    <a:band2H>
      <a:tcTxStyle b="def" i="def"/>
      <a:tcStyle>
        <a:tcBdr/>
        <a:fill>
          <a:solidFill>
            <a:srgbClr val="F1EE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E3"/>
          </a:solidFill>
        </a:fill>
      </a:tcStyle>
    </a:wholeTbl>
    <a:band2H>
      <a:tcTxStyle b="def" i="def"/>
      <a:tcStyle>
        <a:tcBdr/>
        <a:fill>
          <a:solidFill>
            <a:srgbClr val="EEEE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orbel"/>
      </a:defRPr>
    </a:lvl1pPr>
    <a:lvl2pPr indent="228600" defTabSz="457200" latinLnBrk="0">
      <a:defRPr sz="1200">
        <a:latin typeface="+mn-lt"/>
        <a:ea typeface="+mn-ea"/>
        <a:cs typeface="+mn-cs"/>
        <a:sym typeface="Corbel"/>
      </a:defRPr>
    </a:lvl2pPr>
    <a:lvl3pPr indent="457200" defTabSz="457200" latinLnBrk="0">
      <a:defRPr sz="1200">
        <a:latin typeface="+mn-lt"/>
        <a:ea typeface="+mn-ea"/>
        <a:cs typeface="+mn-cs"/>
        <a:sym typeface="Corbel"/>
      </a:defRPr>
    </a:lvl3pPr>
    <a:lvl4pPr indent="685800" defTabSz="457200" latinLnBrk="0">
      <a:defRPr sz="1200">
        <a:latin typeface="+mn-lt"/>
        <a:ea typeface="+mn-ea"/>
        <a:cs typeface="+mn-cs"/>
        <a:sym typeface="Corbel"/>
      </a:defRPr>
    </a:lvl4pPr>
    <a:lvl5pPr indent="914400" defTabSz="457200" latinLnBrk="0">
      <a:defRPr sz="1200">
        <a:latin typeface="+mn-lt"/>
        <a:ea typeface="+mn-ea"/>
        <a:cs typeface="+mn-cs"/>
        <a:sym typeface="Corbel"/>
      </a:defRPr>
    </a:lvl5pPr>
    <a:lvl6pPr indent="1143000" defTabSz="457200" latinLnBrk="0">
      <a:defRPr sz="1200">
        <a:latin typeface="+mn-lt"/>
        <a:ea typeface="+mn-ea"/>
        <a:cs typeface="+mn-cs"/>
        <a:sym typeface="Corbel"/>
      </a:defRPr>
    </a:lvl6pPr>
    <a:lvl7pPr indent="1371600" defTabSz="457200" latinLnBrk="0">
      <a:defRPr sz="1200">
        <a:latin typeface="+mn-lt"/>
        <a:ea typeface="+mn-ea"/>
        <a:cs typeface="+mn-cs"/>
        <a:sym typeface="Corbel"/>
      </a:defRPr>
    </a:lvl7pPr>
    <a:lvl8pPr indent="1600200" defTabSz="457200" latinLnBrk="0">
      <a:defRPr sz="1200">
        <a:latin typeface="+mn-lt"/>
        <a:ea typeface="+mn-ea"/>
        <a:cs typeface="+mn-cs"/>
        <a:sym typeface="Corbel"/>
      </a:defRPr>
    </a:lvl8pPr>
    <a:lvl9pPr indent="1828800" defTabSz="457200" latinLnBrk="0">
      <a:defRPr sz="1200">
        <a:latin typeface="+mn-lt"/>
        <a:ea typeface="+mn-ea"/>
        <a:cs typeface="+mn-cs"/>
        <a:sym typeface="Corbe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728133" y="-6351"/>
            <a:ext cx="6686551" cy="9150352"/>
            <a:chOff x="0" y="0"/>
            <a:chExt cx="6686549" cy="9150351"/>
          </a:xfrm>
        </p:grpSpPr>
        <p:sp>
          <p:nvSpPr>
            <p:cNvPr id="18" name="Shape 18"/>
            <p:cNvSpPr/>
            <p:nvPr/>
          </p:nvSpPr>
          <p:spPr>
            <a:xfrm>
              <a:off x="584200" y="-1"/>
              <a:ext cx="1418167" cy="371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898"/>
                  </a:moveTo>
                  <a:lnTo>
                    <a:pt x="7254" y="21600"/>
                  </a:lnTo>
                  <a:lnTo>
                    <a:pt x="21600" y="0"/>
                  </a:lnTo>
                  <a:lnTo>
                    <a:pt x="13863" y="0"/>
                  </a:lnTo>
                  <a:lnTo>
                    <a:pt x="0" y="20898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" name="Shape 19"/>
            <p:cNvSpPr/>
            <p:nvPr/>
          </p:nvSpPr>
          <p:spPr>
            <a:xfrm>
              <a:off x="0" y="-1"/>
              <a:ext cx="1380067" cy="356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4" y="21600"/>
                  </a:moveTo>
                  <a:lnTo>
                    <a:pt x="21600" y="0"/>
                  </a:lnTo>
                  <a:lnTo>
                    <a:pt x="13616" y="0"/>
                  </a:lnTo>
                  <a:lnTo>
                    <a:pt x="0" y="20869"/>
                  </a:lnTo>
                  <a:lnTo>
                    <a:pt x="7255" y="21562"/>
                  </a:lnTo>
                  <a:lnTo>
                    <a:pt x="7454" y="2160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" name="Shape 20"/>
            <p:cNvSpPr/>
            <p:nvPr/>
          </p:nvSpPr>
          <p:spPr>
            <a:xfrm>
              <a:off x="-1" y="3450166"/>
              <a:ext cx="3591984" cy="570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45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" name="Shape 21"/>
            <p:cNvSpPr/>
            <p:nvPr/>
          </p:nvSpPr>
          <p:spPr>
            <a:xfrm>
              <a:off x="590549" y="3596217"/>
              <a:ext cx="4442883" cy="555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  <a:lnTo>
                    <a:pt x="2079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B48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" name="Shape 22"/>
            <p:cNvSpPr/>
            <p:nvPr/>
          </p:nvSpPr>
          <p:spPr>
            <a:xfrm>
              <a:off x="584199" y="3589866"/>
              <a:ext cx="6102351" cy="556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" y="25"/>
                  </a:lnTo>
                  <a:lnTo>
                    <a:pt x="15749" y="21600"/>
                  </a:lnTo>
                  <a:lnTo>
                    <a:pt x="21600" y="21600"/>
                  </a:lnTo>
                  <a:lnTo>
                    <a:pt x="1686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6C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3443817"/>
              <a:ext cx="4779434" cy="5706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525" y="889"/>
                  </a:lnTo>
                  <a:lnTo>
                    <a:pt x="2181" y="481"/>
                  </a:lnTo>
                  <a:lnTo>
                    <a:pt x="2152" y="457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6233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5" name="Shape 25"/>
          <p:cNvSpPr/>
          <p:nvPr>
            <p:ph type="title"/>
          </p:nvPr>
        </p:nvSpPr>
        <p:spPr>
          <a:xfrm>
            <a:off x="3904534" y="1840091"/>
            <a:ext cx="11432831" cy="3488266"/>
          </a:xfrm>
          <a:prstGeom prst="rect">
            <a:avLst/>
          </a:prstGeom>
        </p:spPr>
        <p:txBody>
          <a:bodyPr anchor="b"/>
          <a:lstStyle>
            <a:lvl1pPr algn="r">
              <a:defRPr sz="80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26" name="Shape 26"/>
          <p:cNvSpPr/>
          <p:nvPr>
            <p:ph type="body" sz="quarter" idx="1"/>
          </p:nvPr>
        </p:nvSpPr>
        <p:spPr>
          <a:xfrm>
            <a:off x="6020503" y="5328356"/>
            <a:ext cx="9316861" cy="18513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2800"/>
            </a:lvl1pPr>
          </a:lstStyle>
          <a:p>
            <a:pPr/>
            <a:r>
              <a:t>Fare clic per modificare lo stile del sottotitolo dello schema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1979081" y="6310486"/>
            <a:ext cx="13358282" cy="75565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107" name="Shape 107"/>
          <p:cNvSpPr/>
          <p:nvPr>
            <p:ph type="pic" sz="half" idx="13"/>
          </p:nvPr>
        </p:nvSpPr>
        <p:spPr>
          <a:xfrm>
            <a:off x="3181349" y="1242816"/>
            <a:ext cx="10967927" cy="4219968"/>
          </a:xfrm>
          <a:prstGeom prst="rect">
            <a:avLst/>
          </a:prstGeom>
          <a:ln w="38100">
            <a:solidFill>
              <a:srgbClr val="B2B7B8"/>
            </a:solidFill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1979081" y="7066136"/>
            <a:ext cx="13358282" cy="6582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ClrTx/>
              <a:buSzTx/>
              <a:buFontTx/>
              <a:buNone/>
              <a:defRPr sz="18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xfrm>
            <a:off x="1979084" y="914400"/>
            <a:ext cx="13358281" cy="40640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1979083" y="5791200"/>
            <a:ext cx="13358284" cy="1930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ClrTx/>
              <a:buSzTx/>
              <a:buFontTx/>
              <a:buNone/>
              <a:defRPr sz="26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2131483" y="717588"/>
            <a:ext cx="812801" cy="1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60" tIns="60960" rIns="60960" bIns="60960" anchor="ctr">
            <a:spAutoFit/>
          </a:bodyPr>
          <a:lstStyle>
            <a:lvl1pPr>
              <a:defRPr cap="all" sz="10600"/>
            </a:lvl1pPr>
          </a:lstStyle>
          <a:p>
            <a:pPr/>
            <a:r>
              <a:t>“</a:t>
            </a:r>
          </a:p>
        </p:txBody>
      </p:sp>
      <p:sp>
        <p:nvSpPr>
          <p:cNvPr id="126" name="Shape 126"/>
          <p:cNvSpPr/>
          <p:nvPr/>
        </p:nvSpPr>
        <p:spPr>
          <a:xfrm>
            <a:off x="14524567" y="3326089"/>
            <a:ext cx="812801" cy="1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60" tIns="60960" rIns="60960" bIns="60960" anchor="ctr">
            <a:spAutoFit/>
          </a:bodyPr>
          <a:lstStyle>
            <a:lvl1pPr algn="r">
              <a:defRPr cap="all" sz="10600"/>
            </a:lvl1pPr>
          </a:lstStyle>
          <a:p>
            <a:pPr/>
            <a:r>
              <a:t>”</a:t>
            </a:r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2944283" y="914400"/>
            <a:ext cx="11986684" cy="36576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3249081" y="4571998"/>
            <a:ext cx="11377088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ClrTx/>
              <a:buSzTx/>
              <a:buFontTx/>
              <a:buNone/>
              <a:defRPr sz="24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29" name="Shape 129"/>
          <p:cNvSpPr/>
          <p:nvPr>
            <p:ph type="body" sz="quarter" idx="13"/>
          </p:nvPr>
        </p:nvSpPr>
        <p:spPr>
          <a:xfrm>
            <a:off x="1979082" y="5791200"/>
            <a:ext cx="13358281" cy="19304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2600"/>
            </a:pPr>
          </a:p>
        </p:txBody>
      </p:sp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1979085" y="4411440"/>
            <a:ext cx="13358280" cy="1958401"/>
          </a:xfrm>
          <a:prstGeom prst="rect">
            <a:avLst/>
          </a:prstGeom>
        </p:spPr>
        <p:txBody>
          <a:bodyPr anchor="b"/>
          <a:lstStyle>
            <a:lvl1pPr algn="r">
              <a:defRPr sz="4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1979083" y="6369841"/>
            <a:ext cx="13358281" cy="114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26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2131483" y="717588"/>
            <a:ext cx="812801" cy="1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60" tIns="60960" rIns="60960" bIns="60960" anchor="ctr">
            <a:spAutoFit/>
          </a:bodyPr>
          <a:lstStyle>
            <a:lvl1pPr>
              <a:defRPr cap="all" sz="10600"/>
            </a:lvl1pPr>
          </a:lstStyle>
          <a:p>
            <a:pPr/>
            <a:r>
              <a:t>“</a:t>
            </a:r>
          </a:p>
        </p:txBody>
      </p:sp>
      <p:sp>
        <p:nvSpPr>
          <p:cNvPr id="147" name="Shape 147"/>
          <p:cNvSpPr/>
          <p:nvPr/>
        </p:nvSpPr>
        <p:spPr>
          <a:xfrm>
            <a:off x="14524567" y="3326089"/>
            <a:ext cx="812801" cy="1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60" tIns="60960" rIns="60960" bIns="60960" anchor="ctr">
            <a:spAutoFit/>
          </a:bodyPr>
          <a:lstStyle>
            <a:lvl1pPr algn="r">
              <a:defRPr cap="all" sz="10600"/>
            </a:lvl1pPr>
          </a:lstStyle>
          <a:p>
            <a:pPr/>
            <a:r>
              <a:t>”</a:t>
            </a:r>
          </a:p>
        </p:txBody>
      </p:sp>
      <p:sp>
        <p:nvSpPr>
          <p:cNvPr id="148" name="Shape 148"/>
          <p:cNvSpPr/>
          <p:nvPr>
            <p:ph type="title"/>
          </p:nvPr>
        </p:nvSpPr>
        <p:spPr>
          <a:xfrm>
            <a:off x="2944283" y="914400"/>
            <a:ext cx="11986684" cy="36576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1979084" y="5181600"/>
            <a:ext cx="13358281" cy="11853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indent="-761979" algn="r">
              <a:buClrTx/>
              <a:buSzTx/>
              <a:buFontTx/>
              <a:buNone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50" name="Shape 150"/>
          <p:cNvSpPr/>
          <p:nvPr>
            <p:ph type="body" sz="quarter" idx="13"/>
          </p:nvPr>
        </p:nvSpPr>
        <p:spPr>
          <a:xfrm>
            <a:off x="1979083" y="6366933"/>
            <a:ext cx="13358281" cy="1354668"/>
          </a:xfrm>
          <a:prstGeom prst="rect">
            <a:avLst/>
          </a:prstGeom>
        </p:spPr>
        <p:txBody>
          <a:bodyPr anchor="t"/>
          <a:lstStyle/>
          <a:p>
            <a:pPr marL="0" indent="0" algn="r">
              <a:buClrTx/>
              <a:buSzTx/>
              <a:buFontTx/>
              <a:buNone/>
              <a:defRPr sz="2400"/>
            </a:pPr>
          </a:p>
        </p:txBody>
      </p:sp>
      <p:sp>
        <p:nvSpPr>
          <p:cNvPr id="151" name="Shape 1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title"/>
          </p:nvPr>
        </p:nvSpPr>
        <p:spPr>
          <a:xfrm>
            <a:off x="1979084" y="914400"/>
            <a:ext cx="13358283" cy="3636435"/>
          </a:xfrm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1979083" y="4673600"/>
            <a:ext cx="13358284" cy="1117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indent="-761979">
              <a:buClrTx/>
              <a:buSzTx/>
              <a:buFontTx/>
              <a:buNone/>
              <a:defRPr sz="37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160" name="Shape 160"/>
          <p:cNvSpPr/>
          <p:nvPr>
            <p:ph type="body" sz="quarter" idx="13"/>
          </p:nvPr>
        </p:nvSpPr>
        <p:spPr>
          <a:xfrm>
            <a:off x="1979081" y="5791200"/>
            <a:ext cx="13358285" cy="1930400"/>
          </a:xfrm>
          <a:prstGeom prst="rect">
            <a:avLst/>
          </a:prstGeom>
        </p:spPr>
        <p:txBody>
          <a:bodyPr anchor="t"/>
          <a:lstStyle/>
          <a:p>
            <a:pPr marL="0" indent="0">
              <a:buClrTx/>
              <a:buSzTx/>
              <a:buFontTx/>
              <a:buNone/>
              <a:defRPr sz="2400"/>
            </a:pP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169" name="Shape 169"/>
          <p:cNvSpPr/>
          <p:nvPr>
            <p:ph type="body" sz="half" idx="1"/>
          </p:nvPr>
        </p:nvSpPr>
        <p:spPr>
          <a:xfrm>
            <a:off x="1979080" y="3556000"/>
            <a:ext cx="13358285" cy="4165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/>
          <a:p>
            <a:pPr/>
            <a:r>
              <a:t>Fare clic per modificare gli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170" name="Shape 1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xfrm>
            <a:off x="12976873" y="914400"/>
            <a:ext cx="2360493" cy="6807200"/>
          </a:xfrm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1979083" y="914400"/>
            <a:ext cx="10692990" cy="680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/>
          <a:p>
            <a:pPr/>
            <a:r>
              <a:t>Fare clic per modificare gli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179" name="Shape 1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35" name="Shape 35"/>
          <p:cNvSpPr/>
          <p:nvPr>
            <p:ph type="body" sz="half" idx="1"/>
          </p:nvPr>
        </p:nvSpPr>
        <p:spPr>
          <a:xfrm>
            <a:off x="1979080" y="3556000"/>
            <a:ext cx="13358285" cy="4165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Fare clic per modificare gli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15068125" y="7925288"/>
            <a:ext cx="269241" cy="2819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3429706" y="3555998"/>
            <a:ext cx="11907664" cy="2813844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3429703" y="6369841"/>
            <a:ext cx="11907665" cy="114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0" indent="0" algn="r">
              <a:buClrTx/>
              <a:buSzTx/>
              <a:buFontTx/>
              <a:buNone/>
              <a:defRPr sz="26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1979083" y="3556000"/>
            <a:ext cx="6526741" cy="4165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380990" indent="-380990">
              <a:defRPr sz="2400"/>
            </a:lvl1pPr>
            <a:lvl2pPr marL="1045002" indent="-435417">
              <a:defRPr sz="2400"/>
            </a:lvl2pPr>
            <a:lvl3pPr>
              <a:defRPr sz="2400"/>
            </a:lvl3pPr>
            <a:lvl4pPr marL="2171646" indent="-342891">
              <a:defRPr sz="2400"/>
            </a:lvl4pPr>
            <a:lvl5pPr marL="2781229" indent="-342890">
              <a:defRPr sz="2400"/>
            </a:lvl5pPr>
          </a:lstStyle>
          <a:p>
            <a:pPr/>
            <a:r>
              <a:t>Fare clic per modificare gli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xfrm>
            <a:off x="2362905" y="3544711"/>
            <a:ext cx="6142918" cy="7683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buClrTx/>
              <a:buSzTx/>
              <a:buFontTx/>
              <a:buNone/>
              <a:defRPr sz="3700">
                <a:solidFill>
                  <a:srgbClr val="B96C11"/>
                </a:solidFill>
              </a:defRPr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63" name="Shape 63"/>
          <p:cNvSpPr/>
          <p:nvPr>
            <p:ph type="body" sz="quarter" idx="13"/>
          </p:nvPr>
        </p:nvSpPr>
        <p:spPr>
          <a:xfrm>
            <a:off x="9173982" y="3555999"/>
            <a:ext cx="6163384" cy="768351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z="3700">
                <a:solidFill>
                  <a:srgbClr val="B96C11"/>
                </a:solidFill>
              </a:defRPr>
            </a:pP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xfrm>
            <a:off x="1979084" y="2133600"/>
            <a:ext cx="4732162" cy="18288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87" name="Shape 87"/>
          <p:cNvSpPr/>
          <p:nvPr>
            <p:ph type="body" sz="half" idx="1"/>
          </p:nvPr>
        </p:nvSpPr>
        <p:spPr>
          <a:xfrm>
            <a:off x="7016043" y="914400"/>
            <a:ext cx="8321321" cy="680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600"/>
            </a:lvl1pPr>
            <a:lvl2pPr marL="1022324" indent="-412739">
              <a:defRPr sz="2600"/>
            </a:lvl2pPr>
            <a:lvl3pPr marL="1690871" indent="-471702">
              <a:defRPr sz="2600"/>
            </a:lvl3pPr>
            <a:lvl4pPr marL="2158946" indent="-330191">
              <a:defRPr sz="2600"/>
            </a:lvl4pPr>
            <a:lvl5pPr marL="2768530" indent="-330191">
              <a:defRPr sz="2600"/>
            </a:lvl5pPr>
          </a:lstStyle>
          <a:p>
            <a:pPr/>
            <a:r>
              <a:t>Fare clic per modificare gli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88" name="Shape 88"/>
          <p:cNvSpPr/>
          <p:nvPr>
            <p:ph type="body" sz="quarter" idx="13"/>
          </p:nvPr>
        </p:nvSpPr>
        <p:spPr>
          <a:xfrm>
            <a:off x="1979083" y="3962400"/>
            <a:ext cx="4732163" cy="24384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2100"/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1976965" y="2336799"/>
            <a:ext cx="7234878" cy="1828801"/>
          </a:xfrm>
          <a:prstGeom prst="rect">
            <a:avLst/>
          </a:prstGeom>
        </p:spPr>
        <p:txBody>
          <a:bodyPr anchor="b"/>
          <a:lstStyle>
            <a:lvl1pPr>
              <a:defRPr sz="3700"/>
            </a:lvl1pPr>
          </a:lstStyle>
          <a:p>
            <a:pPr/>
            <a:r>
              <a:t>Fare clic per modificare lo stile del titolo dello schema</a:t>
            </a:r>
          </a:p>
        </p:txBody>
      </p:sp>
      <p:sp>
        <p:nvSpPr>
          <p:cNvPr id="97" name="Shape 97"/>
          <p:cNvSpPr/>
          <p:nvPr>
            <p:ph type="pic" sz="quarter" idx="13"/>
          </p:nvPr>
        </p:nvSpPr>
        <p:spPr>
          <a:xfrm>
            <a:off x="10126243" y="1219200"/>
            <a:ext cx="4374633" cy="6096000"/>
          </a:xfrm>
          <a:prstGeom prst="rect">
            <a:avLst/>
          </a:prstGeom>
          <a:ln w="38100">
            <a:solidFill>
              <a:srgbClr val="B2B7B8"/>
            </a:solidFill>
            <a:round/>
          </a:ln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xfrm>
            <a:off x="1976965" y="4165598"/>
            <a:ext cx="7234878" cy="2438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ClrTx/>
              <a:buSzTx/>
              <a:buFontTx/>
              <a:buNone/>
              <a:defRPr sz="2400"/>
            </a:lvl1pPr>
          </a:lstStyle>
          <a:p>
            <a:pPr/>
            <a:r>
              <a:t>Fare clic per modificare gli stili del testo dello schema</a:t>
            </a: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01082" y="0"/>
            <a:ext cx="3249086" cy="9144002"/>
            <a:chOff x="0" y="0"/>
            <a:chExt cx="3249084" cy="9144001"/>
          </a:xfrm>
        </p:grpSpPr>
        <p:sp>
          <p:nvSpPr>
            <p:cNvPr id="2" name="Shape 2"/>
            <p:cNvSpPr/>
            <p:nvPr/>
          </p:nvSpPr>
          <p:spPr>
            <a:xfrm>
              <a:off x="408517" y="-1"/>
              <a:ext cx="1496485" cy="710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" name="Shape 3"/>
            <p:cNvSpPr/>
            <p:nvPr/>
          </p:nvSpPr>
          <p:spPr>
            <a:xfrm>
              <a:off x="-1" y="-1"/>
              <a:ext cx="1490135" cy="70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" name="Shape 4"/>
            <p:cNvSpPr/>
            <p:nvPr/>
          </p:nvSpPr>
          <p:spPr>
            <a:xfrm>
              <a:off x="-1" y="6984999"/>
              <a:ext cx="1638302" cy="215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" name="Shape 5"/>
            <p:cNvSpPr/>
            <p:nvPr/>
          </p:nvSpPr>
          <p:spPr>
            <a:xfrm>
              <a:off x="408517" y="7054850"/>
              <a:ext cx="1993901" cy="208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48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" name="Shape 6"/>
            <p:cNvSpPr/>
            <p:nvPr/>
          </p:nvSpPr>
          <p:spPr>
            <a:xfrm>
              <a:off x="408517" y="7048499"/>
              <a:ext cx="2840568" cy="209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B96C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" name="Shape 7"/>
            <p:cNvSpPr/>
            <p:nvPr/>
          </p:nvSpPr>
          <p:spPr>
            <a:xfrm>
              <a:off x="0" y="6984999"/>
              <a:ext cx="2260601" cy="215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" name="Shape 9"/>
          <p:cNvSpPr/>
          <p:nvPr>
            <p:ph type="title"/>
          </p:nvPr>
        </p:nvSpPr>
        <p:spPr>
          <a:xfrm>
            <a:off x="1979081" y="914400"/>
            <a:ext cx="13358285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Fare clic per modificare lo stile del titolo dello schema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812800" y="2133600"/>
            <a:ext cx="14630400" cy="603461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/>
          <a:p>
            <a:pPr/>
          </a:p>
        </p:txBody>
      </p:sp>
      <p:sp>
        <p:nvSpPr>
          <p:cNvPr id="11" name="Shape 11"/>
          <p:cNvSpPr/>
          <p:nvPr>
            <p:ph type="sldNum" sz="quarter" idx="2"/>
          </p:nvPr>
        </p:nvSpPr>
        <p:spPr>
          <a:xfrm>
            <a:off x="15068125" y="7946814"/>
            <a:ext cx="269241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ctr" defTabSz="609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3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9pPr>
    </p:titleStyle>
    <p:bodyStyle>
      <a:lvl1pPr marL="380989" marR="0" indent="-380989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1pPr>
      <a:lvl2pPr marL="1078495" marR="0" indent="-468910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2pPr>
      <a:lvl3pPr marL="1727156" marR="0" indent="-507986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3pPr>
      <a:lvl4pPr marL="2177088" marR="0" indent="-348333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4pPr>
      <a:lvl5pPr marL="2844728" marR="0" indent="-406389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5pPr>
      <a:lvl6pPr marL="3589776" marR="0" indent="-541852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6pPr>
      <a:lvl7pPr marL="4199361" marR="0" indent="-541852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7pPr>
      <a:lvl8pPr marL="4808946" marR="0" indent="-541852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8pPr>
      <a:lvl9pPr marL="5418530" marR="0" indent="-541852" algn="l" defTabSz="609584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B96C11"/>
        </a:buClr>
        <a:buSzPct val="145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Relationship Id="rId5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ctrTitle"/>
          </p:nvPr>
        </p:nvSpPr>
        <p:spPr>
          <a:xfrm>
            <a:off x="6375400" y="3581400"/>
            <a:ext cx="7086600" cy="1470025"/>
          </a:xfrm>
          <a:prstGeom prst="rect">
            <a:avLst/>
          </a:prstGeom>
        </p:spPr>
        <p:txBody>
          <a:bodyPr/>
          <a:lstStyle>
            <a:lvl1pPr defTabSz="463284">
              <a:defRPr i="1" sz="5472"/>
            </a:lvl1pPr>
          </a:lstStyle>
          <a:p>
            <a:pPr/>
            <a:r>
              <a:t>BUONGIORNO RAGAZZI!</a:t>
            </a:r>
          </a:p>
        </p:txBody>
      </p:sp>
      <p:sp>
        <p:nvSpPr>
          <p:cNvPr id="189" name="Shape 189"/>
          <p:cNvSpPr/>
          <p:nvPr>
            <p:ph type="subTitle" sz="quarter" idx="1"/>
          </p:nvPr>
        </p:nvSpPr>
        <p:spPr>
          <a:xfrm>
            <a:off x="5994400" y="4953000"/>
            <a:ext cx="7823200" cy="1752600"/>
          </a:xfrm>
          <a:prstGeom prst="rect">
            <a:avLst/>
          </a:prstGeom>
        </p:spPr>
        <p:txBody>
          <a:bodyPr/>
          <a:lstStyle>
            <a:lvl1pPr>
              <a:defRPr i="1" u="sng">
                <a:solidFill>
                  <a:srgbClr val="7A7A7A"/>
                </a:solidFill>
              </a:defRPr>
            </a:lvl1pPr>
          </a:lstStyle>
          <a:p>
            <a:pPr/>
            <a:r>
              <a:t>IMPARA L’ITALIANO CON LE CANZONI</a:t>
            </a:r>
          </a:p>
        </p:txBody>
      </p:sp>
      <p:grpSp>
        <p:nvGrpSpPr>
          <p:cNvPr id="192" name="Group 192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90" name="Shape 190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Shape 191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93" name="media1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735766" y="9144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017" y="1775691"/>
            <a:ext cx="6421584" cy="5310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27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2945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602945"/>
                            </p:stCondLst>
                            <p:childTnLst>
                              <p:par>
                                <p:cTn id="8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5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0" presetID="1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22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  <p:bldLst>
      <p:bldP build="whole" bldLvl="1" animBg="1" rev="0" advAuto="0" spid="189" grpId="2"/>
      <p:bldP build="whole" bldLvl="1" animBg="1" rev="0" advAuto="0" spid="194" grpId="4"/>
      <p:bldP build="whole" bldLvl="1" animBg="1" rev="0" advAuto="0" spid="188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4851399" y="426618"/>
            <a:ext cx="10419493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3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2. Futuro semplice dei principali verbi irregolari</a:t>
            </a:r>
          </a:p>
        </p:txBody>
      </p:sp>
      <p:graphicFrame>
        <p:nvGraphicFramePr>
          <p:cNvPr id="246" name="Table 246"/>
          <p:cNvGraphicFramePr/>
          <p:nvPr/>
        </p:nvGraphicFramePr>
        <p:xfrm>
          <a:off x="4851400" y="1094720"/>
          <a:ext cx="11201400" cy="259080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3257784"/>
                <a:gridCol w="4685829"/>
                <a:gridCol w="3257784"/>
              </a:tblGrid>
              <a:tr h="431800">
                <a:tc rowSpan="6">
                  <a:txBody>
                    <a:bodyPr/>
                    <a:lstStyle/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Essere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Avere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Andare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Sapere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Vedere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Potere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Dovere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Volere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Fare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Dire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Dare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Stare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Bere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Venire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Rimanere</a:t>
                      </a:r>
                    </a:p>
                    <a:p>
                      <a:pPr algn="l" defTabSz="609584">
                        <a:defRPr b="0" sz="3200">
                          <a:solidFill>
                            <a:srgbClr val="000000"/>
                          </a:solidFill>
                        </a:defRPr>
                      </a:pPr>
                      <a:r>
                        <a:t>Tradurre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</a:tcPr>
                </a:tc>
                <a:tc rowSpan="6">
                  <a:txBody>
                    <a:bodyPr/>
                    <a:lstStyle/>
                    <a:p>
                      <a:pPr algn="l" defTabSz="609584">
                        <a:defRPr sz="3200"/>
                      </a:pPr>
                      <a:r>
                        <a:t>Sa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Av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And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Sap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Ved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Pot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Dov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Vor</a:t>
                      </a:r>
                    </a:p>
                    <a:p>
                      <a:pPr algn="l" defTabSz="609584">
                        <a:defRPr sz="3200"/>
                      </a:pPr>
                      <a:r>
                        <a:t>Fa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Di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Da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Sta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Ber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Ver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Rimar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algn="l" defTabSz="609584">
                        <a:defRPr sz="3200"/>
                      </a:pPr>
                      <a:r>
                        <a:t>Tradur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4318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38100">
                      <a:solidFill>
                        <a:srgbClr val="FFFFFF"/>
                      </a:solidFill>
                    </a:lnL>
                    <a:lnT w="38100">
                      <a:solidFill>
                        <a:srgbClr val="FFFFFF"/>
                      </a:solidFill>
                    </a:lnT>
                  </a:tcPr>
                </a:tc>
              </a:tr>
              <a:tr h="4318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38100">
                      <a:solidFill>
                        <a:srgbClr val="FFFFFF"/>
                      </a:solidFill>
                    </a:lnL>
                    <a:solidFill>
                      <a:srgbClr val="FBEEE7"/>
                    </a:solidFill>
                  </a:tcPr>
                </a:tc>
              </a:tr>
              <a:tr h="4318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38100">
                      <a:solidFill>
                        <a:srgbClr val="FFFFFF"/>
                      </a:solidFill>
                    </a:lnL>
                  </a:tcPr>
                </a:tc>
              </a:tr>
              <a:tr h="4318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38100">
                      <a:solidFill>
                        <a:srgbClr val="FFFFFF"/>
                      </a:solidFill>
                    </a:lnL>
                    <a:solidFill>
                      <a:srgbClr val="FBEEE7"/>
                    </a:solidFill>
                  </a:tcPr>
                </a:tc>
              </a:tr>
              <a:tr h="4318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3200">
                          <a:solidFill>
                            <a:srgbClr val="FF0000"/>
                          </a:solidFill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38100">
                      <a:solidFill>
                        <a:srgbClr val="FFFFFF"/>
                      </a:solidFill>
                    </a:lnL>
                  </a:tcPr>
                </a:tc>
              </a:tr>
            </a:tbl>
          </a:graphicData>
        </a:graphic>
      </p:graphicFrame>
      <p:pic>
        <p:nvPicPr>
          <p:cNvPr id="247" name="image8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010" y="1600200"/>
            <a:ext cx="5556847" cy="6248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up 250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48" name="Shape 248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9000" p14:dur="12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2184400" y="411156"/>
            <a:ext cx="12192000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800" u="sng">
                <a:latin typeface="Arial"/>
                <a:ea typeface="Arial"/>
                <a:cs typeface="Arial"/>
                <a:sym typeface="Arial"/>
              </a:defRPr>
            </a:pPr>
            <a:r>
              <a:t>3. Uso principale del futuro semplice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Il futuro semplice è usato principalmente per esprimere un’azione futura e è accompagnato di solito da avverbi, aggettivi e preposizioni</a:t>
            </a:r>
            <a:r>
              <a:rPr sz="2000"/>
              <a:t>:</a:t>
            </a:r>
          </a:p>
        </p:txBody>
      </p:sp>
      <p:graphicFrame>
        <p:nvGraphicFramePr>
          <p:cNvPr id="253" name="Table 253"/>
          <p:cNvGraphicFramePr/>
          <p:nvPr/>
        </p:nvGraphicFramePr>
        <p:xfrm>
          <a:off x="2349554" y="1796151"/>
          <a:ext cx="6452054" cy="2720877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{4C3C2611-4C71-4FC5-86AE-919BDF0F9419}</a:tableStyleId>
              </a:tblPr>
              <a:tblGrid>
                <a:gridCol w="3226027"/>
                <a:gridCol w="3226027"/>
              </a:tblGrid>
              <a:tr h="2720876">
                <a:tc>
                  <a:txBody>
                    <a:bodyPr/>
                    <a:lstStyle/>
                    <a:p>
                      <a:pPr algn="just" defTabSz="609584">
                        <a:defRPr b="0" sz="280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Domani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b="0" sz="280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Dopodomani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l" defTabSz="609584">
                        <a:defRPr b="0" sz="2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La 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prossima</a:t>
                      </a:r>
                      <a:r>
                        <a:t> settimana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b="0" sz="280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Fra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 tre giorni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b="0" sz="280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Tra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 due mesi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b="0" sz="280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Nel</a:t>
                      </a:r>
                      <a:r>
                        <a:rPr>
                          <a:solidFill>
                            <a:srgbClr val="000000"/>
                          </a:solidFill>
                        </a:rPr>
                        <a:t> 2015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just" defTabSz="609584">
                        <a:defRPr sz="2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partirò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4" name="Shape 254"/>
          <p:cNvSpPr/>
          <p:nvPr/>
        </p:nvSpPr>
        <p:spPr>
          <a:xfrm>
            <a:off x="2184399" y="4814527"/>
            <a:ext cx="9823451" cy="89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Nota: Un’altra canzone che parla di questo argomento è quella di Franco Battiato, </a:t>
            </a:r>
            <a:r>
              <a:rPr i="1"/>
              <a:t>La stagione dell’amore</a:t>
            </a:r>
          </a:p>
        </p:txBody>
      </p:sp>
      <p:sp>
        <p:nvSpPr>
          <p:cNvPr id="255" name="Shape 255"/>
          <p:cNvSpPr/>
          <p:nvPr/>
        </p:nvSpPr>
        <p:spPr>
          <a:xfrm>
            <a:off x="2184400" y="5805101"/>
            <a:ext cx="5021769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8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4. Ne ≠ ci (particelle di luogo)</a:t>
            </a:r>
          </a:p>
        </p:txBody>
      </p:sp>
      <p:grpSp>
        <p:nvGrpSpPr>
          <p:cNvPr id="258" name="Group 258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56" name="Shape 256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7" name="Shape 257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59" name="Shape 259"/>
          <p:cNvSpPr/>
          <p:nvPr/>
        </p:nvSpPr>
        <p:spPr>
          <a:xfrm>
            <a:off x="2235761" y="6168187"/>
            <a:ext cx="11201401" cy="257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3429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Ne = </a:t>
            </a:r>
            <a:r>
              <a:rPr>
                <a:solidFill>
                  <a:srgbClr val="FF0000"/>
                </a:solidFill>
              </a:rPr>
              <a:t>Da </a:t>
            </a:r>
            <a:r>
              <a:t>questo/quel luogo  ≠  Ci = </a:t>
            </a:r>
            <a:r>
              <a:rPr>
                <a:solidFill>
                  <a:srgbClr val="FF0000"/>
                </a:solidFill>
              </a:rPr>
              <a:t>In </a:t>
            </a:r>
            <a:r>
              <a:t>questo/quel luogo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429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 A che ora esci </a:t>
            </a:r>
            <a:r>
              <a:rPr>
                <a:solidFill>
                  <a:srgbClr val="FF0000"/>
                </a:solidFill>
              </a:rPr>
              <a:t>dalla biblioteca</a:t>
            </a:r>
            <a:r>
              <a:t>? </a:t>
            </a:r>
            <a:r>
              <a:rPr>
                <a:solidFill>
                  <a:srgbClr val="FF0000"/>
                </a:solidFill>
              </a:rPr>
              <a:t>Ne </a:t>
            </a:r>
            <a:r>
              <a:t>esco alle 13.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3429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 che ora vai </a:t>
            </a:r>
            <a:r>
              <a:rPr>
                <a:solidFill>
                  <a:srgbClr val="FF0000"/>
                </a:solidFill>
              </a:rPr>
              <a:t>in biblioteca</a:t>
            </a:r>
            <a:r>
              <a:t>? </a:t>
            </a:r>
            <a:r>
              <a:rPr>
                <a:solidFill>
                  <a:srgbClr val="FF0000"/>
                </a:solidFill>
              </a:rPr>
              <a:t>Ci </a:t>
            </a:r>
            <a:r>
              <a:t>vado alle 9.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(Puoi ripassare, inoltre, la coniugazione del verbo</a:t>
            </a:r>
            <a:r>
              <a:rPr>
                <a:solidFill>
                  <a:srgbClr val="00B050"/>
                </a:solidFill>
              </a:rPr>
              <a:t> andarsene</a:t>
            </a:r>
            <a:r>
              <a:t>, utilizzando la canzone di Raf, </a:t>
            </a:r>
            <a:r>
              <a:rPr i="1"/>
              <a:t>Passeggeri distratti </a:t>
            </a:r>
            <a:r>
              <a:t>e approfondire l’uso del </a:t>
            </a:r>
            <a:r>
              <a:rPr>
                <a:solidFill>
                  <a:srgbClr val="00B050"/>
                </a:solidFill>
              </a:rPr>
              <a:t>ci </a:t>
            </a:r>
            <a:r>
              <a:t>grazie alla canzone di Eros Ramazzotti, </a:t>
            </a:r>
            <a:r>
              <a:rPr i="1"/>
              <a:t>Adesso tu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7000" p14:dur="1200">
        <p:push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3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61" name="Shape 261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2" name="Shape 262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64" name="Shape 264"/>
          <p:cNvSpPr/>
          <p:nvPr/>
        </p:nvSpPr>
        <p:spPr>
          <a:xfrm>
            <a:off x="3086100" y="33814"/>
            <a:ext cx="10083800" cy="8681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Esercizi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b="1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Esercizio 1</a:t>
            </a:r>
            <a:r>
              <a:rPr sz="1800"/>
              <a:t>. </a:t>
            </a:r>
            <a:r>
              <a:rPr sz="2400">
                <a:solidFill>
                  <a:srgbClr val="000000"/>
                </a:solidFill>
              </a:rPr>
              <a:t>Completa le frasi con i verbi tra parentesi. Usa il futuro semplice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a) Domani Lucia …………… una mostra.                                           (visitare)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b) Come (voi) …………… alla festa?                                                  (venire)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c) Il prossimo fine settimana Giorgio e Lucia …………… a casa.       (rimanere)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d) Sicuramente Luca ti …………… una bugia.                                    (dire)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e) Nel 2015 Michele …………… un negozio.                                      (aprire)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f) Il prossimo mese (voi) …………… fare molte cose.                         (dovere)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g) A cena (io) …………… un po’ di vino.                                             (bere)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h) Dopo la lezione di aerobica (loro) …………… molta fame.             (avere)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i) A marzo (voi) …………… in vacanza.                                              (andare)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l) Giovedì prossimo (noi) …………… l’esame di storia romana.         (dare)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m) Domani sera (io) …………… un film con gli amici.                         (vedere)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n) Presto (tu) …………… festeggiare la fine delle lezioni.                   (potere)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o) Tra due giorni (io) …………… il libro.                                              (restituire)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p) Nel fine settimana Sara …………… shopping con le amiche.         (fare)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q) (Io) …………… la gara!                                                                    (vincere)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r) Tra due settimane (noi) …………… il risultato dell’esame.               (sapere)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s) Grazie alla medicina (tu) …………… meglio.                                   (stare)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t) La prossima settimana (loro) …………… molto.                               (lavorare)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u) Dopodomani (tu) …………… a lezione per tutto il giorno.               (essere)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v) Fra un mese (noi) …………… la nostra casa.                                 (vendere)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3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z) Gabriele …………… un testo molto difficile in italiano.                    (tradurre)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8000" p14:dur="12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 268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66" name="Shape 266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67" name="Shape 267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69" name="Shape 269"/>
          <p:cNvSpPr/>
          <p:nvPr/>
        </p:nvSpPr>
        <p:spPr>
          <a:xfrm>
            <a:off x="2108200" y="-33483"/>
            <a:ext cx="10363200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b="1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Esercizio 2. </a:t>
            </a:r>
            <a:r>
              <a:rPr>
                <a:solidFill>
                  <a:srgbClr val="000000"/>
                </a:solidFill>
              </a:rPr>
              <a:t>Prova a immaginare la tua prossima vacanza: scrivi un breve testo rispondendo alle domande</a:t>
            </a:r>
          </a:p>
        </p:txBody>
      </p:sp>
      <p:sp>
        <p:nvSpPr>
          <p:cNvPr id="270" name="Shape 270"/>
          <p:cNvSpPr/>
          <p:nvPr/>
        </p:nvSpPr>
        <p:spPr>
          <a:xfrm>
            <a:off x="2108200" y="988368"/>
            <a:ext cx="8128000" cy="333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a) Dove andrai in vacanza?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b) Chi verrà con te?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c) Quando e da dove partirai?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d) Quale mezzo di trasporto userai (macchina, autobus, treno, aereo)?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e) Quanto sarà lungo il tuo viaggio?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f) Che cosa farai (luoghi e musei da visitare, cibi da assaggiare, locali dove andare)?</a:t>
            </a:r>
          </a:p>
        </p:txBody>
      </p:sp>
      <p:sp>
        <p:nvSpPr>
          <p:cNvPr id="271" name="Shape 271"/>
          <p:cNvSpPr/>
          <p:nvPr/>
        </p:nvSpPr>
        <p:spPr>
          <a:xfrm>
            <a:off x="2108200" y="4433544"/>
            <a:ext cx="8128000" cy="388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272" name="image9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8800" y="68225"/>
            <a:ext cx="5497341" cy="7559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0" p14:dur="1200">
        <p:push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3398274" y="4110335"/>
            <a:ext cx="9459452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pc="50" sz="5400">
                <a:ln w="12700">
                  <a:solidFill>
                    <a:srgbClr val="837FA1"/>
                  </a:solidFill>
                </a:ln>
                <a:solidFill>
                  <a:srgbClr val="FEFEFE"/>
                </a:solidFill>
              </a:defRPr>
            </a:lvl1pPr>
          </a:lstStyle>
          <a:p>
            <a:pPr/>
            <a:r>
              <a:t>Arrivederci alla prossima attività!</a:t>
            </a:r>
          </a:p>
        </p:txBody>
      </p:sp>
      <p:pic>
        <p:nvPicPr>
          <p:cNvPr id="275" name="imag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9118" y="5486400"/>
            <a:ext cx="8712259" cy="333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Group 278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76" name="Shape 276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7" name="Shape 277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79" name="Shape 279"/>
          <p:cNvSpPr/>
          <p:nvPr/>
        </p:nvSpPr>
        <p:spPr>
          <a:xfrm>
            <a:off x="3343102" y="30046"/>
            <a:ext cx="9677401" cy="372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3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Esercizio 3. </a:t>
            </a:r>
            <a:r>
              <a:rPr sz="2800">
                <a:solidFill>
                  <a:srgbClr val="000000"/>
                </a:solidFill>
              </a:rPr>
              <a:t>Completa con CI o NE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a) Quando entrate in ufficio? ………. entriamo alle 9.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b) Non ho più voglia di stare qui a aspettare; me ………. vado.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c) Quando sei stato l’ultima volta a Roma? ………. sono stato due giorni fa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7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7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2"/>
      <p:bldP build="whole" bldLvl="1" animBg="1" rev="0" advAuto="0" spid="27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xfrm>
            <a:off x="1979081" y="914400"/>
            <a:ext cx="13358285" cy="2336800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FFC000"/>
                </a:solidFill>
              </a:defRPr>
            </a:lvl1pPr>
          </a:lstStyle>
          <a:p>
            <a:pPr/>
            <a:r>
              <a:t>IL FUTURO LIVELLO QCER A2-B1</a:t>
            </a:r>
          </a:p>
        </p:txBody>
      </p:sp>
      <p:sp>
        <p:nvSpPr>
          <p:cNvPr id="197" name="Shape 197"/>
          <p:cNvSpPr/>
          <p:nvPr>
            <p:ph type="body" sz="half" idx="1"/>
          </p:nvPr>
        </p:nvSpPr>
        <p:spPr>
          <a:xfrm>
            <a:off x="1979081" y="3555999"/>
            <a:ext cx="13358284" cy="4165603"/>
          </a:xfrm>
          <a:prstGeom prst="rect">
            <a:avLst/>
          </a:prstGeom>
        </p:spPr>
        <p:txBody>
          <a:bodyPr/>
          <a:lstStyle/>
          <a:p>
            <a:pPr marL="380989" indent="-380989">
              <a:lnSpc>
                <a:spcPct val="80000"/>
              </a:lnSpc>
              <a:defRPr sz="2900"/>
            </a:pPr>
            <a:r>
              <a:t>Contenuti:</a:t>
            </a:r>
          </a:p>
          <a:p>
            <a:pPr marL="380989" indent="-380989">
              <a:lnSpc>
                <a:spcPct val="80000"/>
              </a:lnSpc>
              <a:defRPr sz="2900"/>
            </a:pPr>
            <a:r>
              <a:t>competenza lessicale</a:t>
            </a:r>
            <a:r>
              <a:t>: passaggio da nome a verbo o da nome a aggettivo e viceversa;</a:t>
            </a:r>
          </a:p>
          <a:p>
            <a:pPr marL="380989" indent="-380989">
              <a:lnSpc>
                <a:spcPct val="80000"/>
              </a:lnSpc>
              <a:defRPr sz="2900"/>
            </a:pPr>
            <a:r>
              <a:t>competenza grammaticale</a:t>
            </a:r>
            <a:r>
              <a:t>: ripresa del futuro (comprensione orale e</a:t>
            </a:r>
            <a:r>
              <a:t> </a:t>
            </a:r>
            <a:r>
              <a:t>produzione scritta) e della particella di luogo ne (produzione scritta);</a:t>
            </a:r>
          </a:p>
          <a:p>
            <a:pPr marL="380989" indent="-380989">
              <a:lnSpc>
                <a:spcPct val="80000"/>
              </a:lnSpc>
              <a:defRPr sz="2900"/>
            </a:pPr>
            <a:r>
              <a:t>competenza pragmatica: </a:t>
            </a:r>
            <a:r>
              <a:t>dare espressività al testo tramite la rappresentazione teatrale;</a:t>
            </a:r>
          </a:p>
          <a:p>
            <a:pPr marL="380989" indent="-380989">
              <a:lnSpc>
                <a:spcPct val="80000"/>
              </a:lnSpc>
              <a:defRPr sz="2900"/>
            </a:pPr>
            <a:r>
              <a:t>competenza comunicativa: </a:t>
            </a:r>
            <a:r>
              <a:t>progettare una vacanza usando il futuro.</a:t>
            </a:r>
          </a:p>
        </p:txBody>
      </p:sp>
      <p:grpSp>
        <p:nvGrpSpPr>
          <p:cNvPr id="200" name="Group 200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98" name="Shape 198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9" name="Shape 199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8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26" grpId="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" dur="4000" fill="hold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000" fill="hold" autoRev="1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4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02" name="Shape 202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3" name="Shape 203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205" name="image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5" y="68225"/>
            <a:ext cx="13600572" cy="908465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13020501" y="1016621"/>
            <a:ext cx="3019599" cy="636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ARRIVERA’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M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O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D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À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 e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 E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M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M</a:t>
            </a:r>
          </a:p>
          <a:p>
            <a:pPr algn="ctr">
              <a:lnSpc>
                <a:spcPct val="115000"/>
              </a:lnSpc>
              <a:spcBef>
                <a:spcPts val="1200"/>
              </a:spcBef>
              <a:defRPr sz="2800">
                <a:solidFill>
                  <a:schemeClr val="accent1"/>
                </a:solidFill>
                <a:latin typeface="Elephant"/>
                <a:ea typeface="Elephant"/>
                <a:cs typeface="Elephant"/>
                <a:sym typeface="Elephant"/>
              </a:defRPr>
            </a:pPr>
            <a:r>
              <a:t>A</a:t>
            </a:r>
          </a:p>
        </p:txBody>
      </p:sp>
      <p:pic>
        <p:nvPicPr>
          <p:cNvPr id="207" name="image5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600325" cy="1762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20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22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22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22"/>
                            </p:stCondLst>
                            <p:childTnLst>
                              <p:par>
                                <p:cTn id="1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82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2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44"/>
                            </p:stCondLst>
                            <p:childTnLst>
                              <p:par>
                                <p:cTn id="1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822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22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66"/>
                            </p:stCondLst>
                            <p:childTnLst>
                              <p:par>
                                <p:cTn id="2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822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22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88"/>
                            </p:stCondLst>
                            <p:childTnLst>
                              <p:par>
                                <p:cTn id="2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822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22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110"/>
                            </p:stCondLst>
                            <p:childTnLst>
                              <p:par>
                                <p:cTn id="3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822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22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932"/>
                            </p:stCondLst>
                            <p:childTnLst>
                              <p:par>
                                <p:cTn id="3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822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22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754"/>
                            </p:stCondLst>
                            <p:childTnLst>
                              <p:par>
                                <p:cTn id="4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822" fill="hold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22" fill="hold"/>
                                        <p:tgtEl>
                                          <p:spTgt spid="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76"/>
                            </p:stCondLst>
                            <p:childTnLst>
                              <p:par>
                                <p:cTn id="49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822" fill="hold"/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22" fill="hold"/>
                                        <p:tgtEl>
                                          <p:spTgt spid="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398"/>
                            </p:stCondLst>
                            <p:childTnLst>
                              <p:par>
                                <p:cTn id="54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822" fill="hold"/>
                                        <p:tgtEl>
                                          <p:spTgt spid="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22" fill="hold"/>
                                        <p:tgtEl>
                                          <p:spTgt spid="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1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09" name="Shape 209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0" name="Shape 210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12" name="Shape 212"/>
          <p:cNvSpPr/>
          <p:nvPr/>
        </p:nvSpPr>
        <p:spPr>
          <a:xfrm>
            <a:off x="2467974" y="468958"/>
            <a:ext cx="11249135" cy="769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sz="4800">
                <a:latin typeface="Arial"/>
                <a:ea typeface="Arial"/>
                <a:cs typeface="Arial"/>
                <a:sym typeface="Arial"/>
              </a:defRPr>
            </a:pPr>
            <a:r>
              <a:t>Attività 1. </a:t>
            </a:r>
            <a:r>
              <a:rPr sz="2400"/>
              <a:t>Ascolta la canzone una o due volte senza leggere il testo</a:t>
            </a:r>
          </a:p>
        </p:txBody>
      </p:sp>
      <p:pic>
        <p:nvPicPr>
          <p:cNvPr id="213" name="media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67973" y="1235998"/>
            <a:ext cx="10108029" cy="7581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1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3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94900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3955700"/>
                            </p:stCondLst>
                            <p:childTnLst>
                              <p:par>
                                <p:cTn id="12" presetClass="mediacall" nodeType="afterEffect" presetSubtype="0" presetID="3" grpId="2" fill="hold">
                                  <p:stCondLst>
                                    <p:cond delay="5000"/>
                                  </p:stCondLst>
                                  <p:childTnLst>
                                    <p:cmd type="call" cmd="stop">
                                      <p:cBhvr>
                                        <p:cTn id="13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4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</p:childTnLst>
        </p:cTn>
      </p:par>
    </p:tnLst>
    <p:bldLst>
      <p:bldP build="whole" bldLvl="1" animBg="1" rev="0" advAuto="0" spid="2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15" name="Shape 215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6" name="Shape 216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18" name="Shape 218"/>
          <p:cNvSpPr/>
          <p:nvPr/>
        </p:nvSpPr>
        <p:spPr>
          <a:xfrm>
            <a:off x="3317702" y="278517"/>
            <a:ext cx="11074401" cy="824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2</a:t>
            </a:r>
            <a:r>
              <a:rPr sz="2400"/>
              <a:t>. </a:t>
            </a:r>
            <a:r>
              <a:rPr sz="2400">
                <a:solidFill>
                  <a:srgbClr val="000000"/>
                </a:solidFill>
              </a:rPr>
              <a:t>Ascolta la prima parte della canzone e completa il testo: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“Piangerai</a:t>
            </a:r>
            <a:br/>
            <a:r>
              <a:t>come ……………….. tu piangerai</a:t>
            </a:r>
            <a:br/>
            <a:r>
              <a:t>e te ne andrai</a:t>
            </a:r>
            <a:br/>
            <a:r>
              <a:t>come le ……………….. col vento d’autunno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triste tu te ne andrai</a:t>
            </a:r>
            <a:br/>
            <a:r>
              <a:t>certa che mai ti perdonerai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ma si sveglierà</a:t>
            </a:r>
            <a:br/>
            <a:r>
              <a:t>il tuo ……………….. in un giorno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d’estate rovente in cui sole sarà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 cambierai</a:t>
            </a:r>
            <a:br/>
            <a:r>
              <a:t>la ……………….. dei pianti in</a:t>
            </a:r>
            <a:br/>
            <a:r>
              <a:t>sorrisi lucenti tu sorriderai</a:t>
            </a:r>
            <a:br/>
            <a:r>
              <a:t>e arriverà</a:t>
            </a:r>
            <a:br/>
            <a:r>
              <a:t>il sapore del ……………….. più dolce</a:t>
            </a:r>
            <a:br/>
            <a:r>
              <a:t>e un abbraccio che ti scalderà</a:t>
            </a:r>
            <a:br/>
            <a:r>
              <a:t>arriverà</a:t>
            </a:r>
            <a:br/>
            <a:r>
              <a:t>una frase e una ……………….. di quelle</a:t>
            </a:r>
            <a:br/>
            <a:r>
              <a:t>che poi ti sorprenderà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arriverà</a:t>
            </a:r>
            <a:br/>
            <a:r>
              <a:t>la mia pelle a curar le tue voglie </a:t>
            </a:r>
          </a:p>
        </p:txBody>
      </p:sp>
      <p:pic>
        <p:nvPicPr>
          <p:cNvPr id="219" name="media1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782501" y="18288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6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01632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223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21" name="Shape 221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24" name="Shape 224"/>
          <p:cNvSpPr/>
          <p:nvPr/>
        </p:nvSpPr>
        <p:spPr>
          <a:xfrm>
            <a:off x="2641600" y="0"/>
            <a:ext cx="13147849" cy="88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3. </a:t>
            </a:r>
            <a:r>
              <a:rPr sz="2400">
                <a:solidFill>
                  <a:srgbClr val="000000"/>
                </a:solidFill>
              </a:rPr>
              <a:t>Completa con il futuro e ascolta la seconda parte della canzone per controllare le tue risposte: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“ (tu) ……………….. che la vita è ingiusta e (tu) ………………..(pensare, piangere)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 (tu) ……………….. alla volta in cui ti ho detto no                    (ripensare)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non ti (io) ……………….. mai                                                     (lasciare)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poi di colpo il buio intorno a noi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ma ……………….. il tuo cuore in un giorno                                (svegliarsi)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d’estate rovente in cui sole ………………..                                 (essere)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 (tu) ……………….. la tristezza dei pianti in sorrisi lucenti        (cambiare)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tu ………………..                                                                         (sorridere)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 ………………..                                                                          (arrivare)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il sapore del bacio più dolce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 un abbraccio che ti ………………..                                           (scaldare)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………………..                                                                             (arrivare)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una frase e una luna di quelle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che poi ti ………………..                                                              (sorprendere)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………………..                                                                              (arrivare)</a:t>
            </a:r>
            <a:br/>
            <a:r>
              <a:t>la mia pelle a curar le tue voglie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magia delle stelle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poesia della neve che cade e rumore non fa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mia pelle a curar le tue voglie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magia della neve che cade e rumore non fa.”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4000" p14:dur="120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8"/>
          <p:cNvGrpSpPr/>
          <p:nvPr/>
        </p:nvGrpSpPr>
        <p:grpSpPr>
          <a:xfrm>
            <a:off x="-787402" y="914400"/>
            <a:ext cx="16169570" cy="8161375"/>
            <a:chOff x="0" y="0"/>
            <a:chExt cx="16169568" cy="8161374"/>
          </a:xfrm>
        </p:grpSpPr>
        <p:sp>
          <p:nvSpPr>
            <p:cNvPr id="226" name="Shape 226"/>
            <p:cNvSpPr/>
            <p:nvPr/>
          </p:nvSpPr>
          <p:spPr>
            <a:xfrm>
              <a:off x="0" y="0"/>
              <a:ext cx="16169569" cy="8161375"/>
            </a:xfrm>
            <a:prstGeom prst="rect">
              <a:avLst/>
            </a:prstGeom>
            <a:solidFill>
              <a:srgbClr val="EBECED"/>
            </a:solidFill>
            <a:ln w="12700" cap="flat">
              <a:noFill/>
              <a:miter lim="400000"/>
            </a:ln>
            <a:effectLst>
              <a:reflection blurRad="0" stA="26000" stPos="0" endA="0" endPos="40000" dist="0" dir="5400000" fadeDir="5400000" sx="100000" sy="-100000" kx="0" ky="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7" name="image7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169569" cy="8161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" name="Group 231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29" name="Shape 229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0" name="Shape 230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5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33" name="Shape 233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34" name="Shape 234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236" name="Shape 236"/>
          <p:cNvSpPr/>
          <p:nvPr/>
        </p:nvSpPr>
        <p:spPr>
          <a:xfrm>
            <a:off x="12947931" y="189016"/>
            <a:ext cx="3235499" cy="759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</a:t>
            </a:r>
          </a:p>
          <a:p>
            <a:pPr defTabSz="914400">
              <a:defRPr b="1" sz="3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 defTabSz="914400">
              <a:buSzPct val="100000"/>
              <a:buAutoNum type="arabicPeriod" startAt="1"/>
              <a:defRPr b="1" sz="2400" u="sng">
                <a:latin typeface="Arial"/>
                <a:ea typeface="Arial"/>
                <a:cs typeface="Arial"/>
                <a:sym typeface="Arial"/>
              </a:defRPr>
            </a:pPr>
            <a:r>
              <a:t>Futuro semplice </a:t>
            </a:r>
          </a:p>
          <a:p>
            <a:pPr defTabSz="914400">
              <a:defRPr b="1" sz="2400" u="sng">
                <a:latin typeface="Arial"/>
                <a:ea typeface="Arial"/>
                <a:cs typeface="Arial"/>
                <a:sym typeface="Arial"/>
              </a:defRPr>
            </a:pPr>
            <a:r>
              <a:t>dei verbi regolari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237" name="Table 237"/>
          <p:cNvGraphicFramePr/>
          <p:nvPr/>
        </p:nvGraphicFramePr>
        <p:xfrm>
          <a:off x="34470" y="228600"/>
          <a:ext cx="12541533" cy="8762993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{4C3C2611-4C71-4FC5-86AE-919BDF0F9419}</a:tableStyleId>
              </a:tblPr>
              <a:tblGrid>
                <a:gridCol w="4653704"/>
                <a:gridCol w="4653704"/>
                <a:gridCol w="3234124"/>
              </a:tblGrid>
              <a:tr h="434529">
                <a:tc rowSpan="6">
                  <a:txBody>
                    <a:bodyPr/>
                    <a:lstStyle/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are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telefon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rowSpan="6">
                  <a:txBody>
                    <a:bodyPr/>
                    <a:lstStyle/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ere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scriv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rowSpan="6">
                  <a:txBody>
                    <a:bodyPr/>
                    <a:lstStyle/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dorm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rowSpan="6">
                  <a:txBody>
                    <a:bodyPr/>
                    <a:lstStyle/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3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FF0000"/>
                          </a:solidFill>
                        </a:rPr>
                        <a:t>ire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2107"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pul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24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7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2108200" y="381000"/>
            <a:ext cx="13106400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Attenzione! I verbi in </a:t>
            </a:r>
            <a:r>
              <a:rPr>
                <a:solidFill>
                  <a:srgbClr val="00B050"/>
                </a:solidFill>
              </a:rPr>
              <a:t>–ciare </a:t>
            </a:r>
            <a:r>
              <a:t>e </a:t>
            </a:r>
            <a:r>
              <a:rPr>
                <a:solidFill>
                  <a:srgbClr val="00B050"/>
                </a:solidFill>
              </a:rPr>
              <a:t>–giare</a:t>
            </a:r>
            <a:r>
              <a:t> perdono la </a:t>
            </a:r>
            <a:r>
              <a:rPr>
                <a:solidFill>
                  <a:srgbClr val="00B050"/>
                </a:solidFill>
              </a:rPr>
              <a:t>i </a:t>
            </a:r>
            <a:r>
              <a:t>e prendono la </a:t>
            </a:r>
            <a:r>
              <a:rPr>
                <a:solidFill>
                  <a:srgbClr val="00B050"/>
                </a:solidFill>
              </a:rPr>
              <a:t>–e + rò</a:t>
            </a:r>
            <a:r>
              <a:t>. I verbi in </a:t>
            </a:r>
            <a:r>
              <a:rPr>
                <a:solidFill>
                  <a:srgbClr val="00B050"/>
                </a:solidFill>
              </a:rPr>
              <a:t>–care </a:t>
            </a:r>
            <a:r>
              <a:t>e </a:t>
            </a:r>
            <a:r>
              <a:rPr>
                <a:solidFill>
                  <a:srgbClr val="00B050"/>
                </a:solidFill>
              </a:rPr>
              <a:t>–gare </a:t>
            </a:r>
            <a:r>
              <a:t>prendono l’</a:t>
            </a:r>
            <a:r>
              <a:rPr>
                <a:solidFill>
                  <a:srgbClr val="00B050"/>
                </a:solidFill>
              </a:rPr>
              <a:t>-h + e + rò</a:t>
            </a:r>
            <a:r>
              <a:t>.</a:t>
            </a:r>
            <a:r>
              <a:rPr>
                <a:solidFill>
                  <a:srgbClr val="00B050"/>
                </a:solidFill>
              </a:rPr>
              <a:t> </a:t>
            </a:r>
          </a:p>
        </p:txBody>
      </p:sp>
      <p:graphicFrame>
        <p:nvGraphicFramePr>
          <p:cNvPr id="240" name="Table 240"/>
          <p:cNvGraphicFramePr/>
          <p:nvPr/>
        </p:nvGraphicFramePr>
        <p:xfrm>
          <a:off x="2108200" y="1600200"/>
          <a:ext cx="12573000" cy="7162800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{4C3C2611-4C71-4FC5-86AE-919BDF0F9419}</a:tableStyleId>
              </a:tblPr>
              <a:tblGrid>
                <a:gridCol w="3656698"/>
                <a:gridCol w="5259604"/>
                <a:gridCol w="3656698"/>
              </a:tblGrid>
              <a:tr h="596900">
                <a:tc rowSpan="6">
                  <a:txBody>
                    <a:bodyPr/>
                    <a:lstStyle/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Comin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ciare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Man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giare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defTabSz="609584">
                        <a:defRPr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Cominc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Mang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rowSpan="6">
                  <a:txBody>
                    <a:bodyPr/>
                    <a:lstStyle/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Gio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care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b="0" sz="4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Spie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gare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defTabSz="609584">
                        <a:defRPr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Gioc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he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algn="ctr" defTabSz="609584">
                        <a:defRPr sz="4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Spieg</a:t>
                      </a:r>
                      <a:r>
                        <a:rPr>
                          <a:solidFill>
                            <a:srgbClr val="00B050"/>
                          </a:solidFill>
                        </a:rPr>
                        <a:t>he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-rai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-rà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-remo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-rete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9690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 defTabSz="609584">
                        <a:defRPr sz="1800"/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-ranno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43" name="Group 243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241" name="Shape 241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15875" cap="rnd">
              <a:solidFill>
                <a:srgbClr val="AB681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2" name="Shape 242"/>
            <p:cNvSpPr/>
            <p:nvPr/>
          </p:nvSpPr>
          <p:spPr>
            <a:xfrm>
              <a:off x="444500" y="400735"/>
              <a:ext cx="2895601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000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arallasse">
  <a:themeElements>
    <a:clrScheme name="Parallas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0000FF"/>
      </a:hlink>
      <a:folHlink>
        <a:srgbClr val="FF00FF"/>
      </a:folHlink>
    </a:clrScheme>
    <a:fontScheme name="Parallasse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26000" stPos="0" endA="0" endPos="40000" dist="0" dir="5400000" fadeDir="5400000" sx="100000" sy="-100000" kx="0" ky="0" algn="bl" rotWithShape="0"/>
          </a:effectLst>
        </a:effectStyle>
        <a:effectStyle>
          <a:effectLst>
            <a:reflection blurRad="0" stA="26000" stPos="0" endA="0" endPos="40000" dist="0" dir="5400000" fadeDir="5400000" sx="100000" sy="-100000" kx="0" ky="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reflection blurRad="0" stA="26000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allasse">
  <a:themeElements>
    <a:clrScheme name="Parallas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0000FF"/>
      </a:hlink>
      <a:folHlink>
        <a:srgbClr val="FF00FF"/>
      </a:folHlink>
    </a:clrScheme>
    <a:fontScheme name="Parallasse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26000" stPos="0" endA="0" endPos="40000" dist="0" dir="5400000" fadeDir="5400000" sx="100000" sy="-100000" kx="0" ky="0" algn="bl" rotWithShape="0"/>
          </a:effectLst>
        </a:effectStyle>
        <a:effectStyle>
          <a:effectLst>
            <a:reflection blurRad="0" stA="26000" stPos="0" endA="0" endPos="40000" dist="0" dir="5400000" fadeDir="5400000" sx="100000" sy="-100000" kx="0" ky="0" algn="bl" rotWithShape="0"/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rnd">
          <a:solidFill>
            <a:schemeClr val="accent1"/>
          </a:solidFill>
          <a:prstDash val="solid"/>
          <a:round/>
        </a:ln>
        <a:effectLst>
          <a:reflection blurRad="0" stA="26000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